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990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0" algn="l" defTabSz="173990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0" algn="l" defTabSz="173990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0" algn="l" defTabSz="173990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0" algn="l" defTabSz="173990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0" algn="l" defTabSz="173990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0" algn="l" defTabSz="173990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0" algn="l" defTabSz="173990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0" algn="l" defTabSz="173990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07107"/>
              <a:lumOff val="1142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4">
                  <a:hueOff val="-607107"/>
                  <a:lumOff val="114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F5F5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762000" y="2108200"/>
            <a:ext cx="114808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pc="-246" sz="82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762000" y="5248275"/>
            <a:ext cx="11480800" cy="2016059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13" hasCustomPrompt="1"/>
          </p:nvPr>
        </p:nvSpPr>
        <p:spPr>
          <a:xfrm>
            <a:off x="762000" y="8350781"/>
            <a:ext cx="11480800" cy="492253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238" y="90677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762000" y="3189585"/>
            <a:ext cx="11480800" cy="31750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174" sz="5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174" sz="5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174" sz="5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174" sz="5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174" sz="58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762000" y="2044700"/>
            <a:ext cx="11480800" cy="375776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316" sz="158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316" sz="158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316" sz="158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316" sz="158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316" sz="158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762000" y="5829300"/>
            <a:ext cx="11480800" cy="613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62000" y="3257550"/>
            <a:ext cx="11480800" cy="2895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16" sz="58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16" sz="58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16" sz="58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16" sz="58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16" sz="58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13" hasCustomPrompt="1"/>
          </p:nvPr>
        </p:nvSpPr>
        <p:spPr>
          <a:xfrm>
            <a:off x="762000" y="7100189"/>
            <a:ext cx="11480800" cy="605791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/>
          <p:nvPr>
            <p:ph type="pic" sz="half" idx="13"/>
          </p:nvPr>
        </p:nvSpPr>
        <p:spPr>
          <a:xfrm>
            <a:off x="6105525" y="4889500"/>
            <a:ext cx="729615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08252162_2439x1626.jpg"/>
          <p:cNvSpPr/>
          <p:nvPr>
            <p:ph type="pic" sz="half" idx="14"/>
          </p:nvPr>
        </p:nvSpPr>
        <p:spPr>
          <a:xfrm>
            <a:off x="6108700" y="-1"/>
            <a:ext cx="7302500" cy="4864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9215462_1440x2158.jpg"/>
          <p:cNvSpPr/>
          <p:nvPr>
            <p:ph type="pic" idx="15"/>
          </p:nvPr>
        </p:nvSpPr>
        <p:spPr>
          <a:xfrm>
            <a:off x="-15991" y="0"/>
            <a:ext cx="6502401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482346840_2880x1920.jpg"/>
          <p:cNvSpPr/>
          <p:nvPr>
            <p:ph type="pic" idx="13"/>
          </p:nvPr>
        </p:nvSpPr>
        <p:spPr>
          <a:xfrm>
            <a:off x="-812800" y="0"/>
            <a:ext cx="146431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349999" y="90677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65910842_2880x1800.jpg"/>
          <p:cNvSpPr/>
          <p:nvPr>
            <p:ph type="pic" idx="13"/>
          </p:nvPr>
        </p:nvSpPr>
        <p:spPr>
          <a:xfrm>
            <a:off x="-1308100" y="-12700"/>
            <a:ext cx="15621000" cy="9763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762000" y="5245100"/>
            <a:ext cx="11476038" cy="198331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764381" y="8356600"/>
            <a:ext cx="11476038" cy="4922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764381" y="2108200"/>
            <a:ext cx="11476038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pc="-246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762000" y="5295900"/>
            <a:ext cx="4953000" cy="3530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908252162_2439x1626.jpg"/>
          <p:cNvSpPr/>
          <p:nvPr>
            <p:ph type="pic" idx="13"/>
          </p:nvPr>
        </p:nvSpPr>
        <p:spPr>
          <a:xfrm>
            <a:off x="3505200" y="-127000"/>
            <a:ext cx="15024100" cy="10016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762000" y="3441700"/>
            <a:ext cx="4953000" cy="1964399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13" hasCustomPrompt="1"/>
          </p:nvPr>
        </p:nvSpPr>
        <p:spPr>
          <a:xfrm>
            <a:off x="762000" y="1422400"/>
            <a:ext cx="11480800" cy="65608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404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/>
          <p:nvPr>
            <p:ph type="pic" idx="13"/>
          </p:nvPr>
        </p:nvSpPr>
        <p:spPr>
          <a:xfrm>
            <a:off x="6502400" y="-5001"/>
            <a:ext cx="6515100" cy="9763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762000" y="495300"/>
            <a:ext cx="4953000" cy="1828800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762000" y="3534833"/>
            <a:ext cx="4953000" cy="5437717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14" hasCustomPrompt="1"/>
          </p:nvPr>
        </p:nvSpPr>
        <p:spPr>
          <a:xfrm>
            <a:off x="762000" y="2247900"/>
            <a:ext cx="4953000" cy="65608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6349999" y="90677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762000" y="2108200"/>
            <a:ext cx="114808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pc="-246" sz="82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762000" y="1422400"/>
            <a:ext cx="11480800" cy="65608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pc="-38" sz="3800"/>
            </a:lvl1pPr>
            <a:lvl2pPr marL="0" indent="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pc="-38" sz="3800"/>
            </a:lvl2pPr>
            <a:lvl3pPr marL="0" indent="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pc="-38" sz="3800"/>
            </a:lvl3pPr>
            <a:lvl4pPr marL="0" indent="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pc="-38" sz="3800"/>
            </a:lvl4pPr>
            <a:lvl5pPr marL="0" indent="0" defTabSz="584200">
              <a:lnSpc>
                <a:spcPct val="100000"/>
              </a:lnSpc>
              <a:spcBef>
                <a:spcPts val="900"/>
              </a:spcBef>
              <a:buClrTx/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762000" y="1422400"/>
            <a:ext cx="11480800" cy="65608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762000" y="2997200"/>
            <a:ext cx="11480800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762000" y="457200"/>
            <a:ext cx="11480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9999" y="90677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16" strike="noStrike" sz="58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16" strike="noStrike" sz="58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16" strike="noStrike" sz="58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16" strike="noStrike" sz="58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16" strike="noStrike" sz="58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16" strike="noStrike" sz="58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16" strike="noStrike" sz="58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16" strike="noStrike" sz="58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0" algn="ctr" defTabSz="17399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16" strike="noStrike" sz="58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3683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7366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1049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14732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18415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22098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25781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2946400" marR="0" indent="-368300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3318933" marR="0" indent="-372533" algn="l" defTabSz="1739900" rtl="0" latinLnBrk="0">
        <a:lnSpc>
          <a:spcPct val="90000"/>
        </a:lnSpc>
        <a:spcBef>
          <a:spcPts val="3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9858" y="1572079"/>
            <a:ext cx="7205084" cy="818152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PERMO-TRIASSIC TECTONISM IN VOLCANIC ARC SEQUENCES OF THE WESTERN U.S. CORDILLERA AND IMPLICATIONS FOR THE SONOMA OROGENY"/>
          <p:cNvSpPr txBox="1"/>
          <p:nvPr>
            <p:ph type="ctrTitle"/>
          </p:nvPr>
        </p:nvSpPr>
        <p:spPr>
          <a:xfrm>
            <a:off x="-1" y="-1"/>
            <a:ext cx="13004801" cy="1702956"/>
          </a:xfrm>
          <a:prstGeom prst="rect">
            <a:avLst/>
          </a:prstGeom>
        </p:spPr>
        <p:txBody>
          <a:bodyPr anchor="ctr"/>
          <a:lstStyle>
            <a:lvl1pPr defTabSz="713358">
              <a:defRPr spc="-100" sz="3362"/>
            </a:lvl1pPr>
          </a:lstStyle>
          <a:p>
            <a:pPr/>
            <a:r>
              <a:t>PERMO-TRIASSIC TECTONISM IN VOLCANIC ARC SEQUENCES OF THE WESTERN U.S. CORDILLERA AND IMPLICATIONS FOR THE SONOMA OROGENY</a:t>
            </a:r>
          </a:p>
        </p:txBody>
      </p:sp>
      <p:sp>
        <p:nvSpPr>
          <p:cNvPr id="153" name="Sandra J. Wyld, 1991"/>
          <p:cNvSpPr txBox="1"/>
          <p:nvPr>
            <p:ph type="subTitle" sz="quarter" idx="1"/>
          </p:nvPr>
        </p:nvSpPr>
        <p:spPr>
          <a:xfrm>
            <a:off x="-1" y="1079827"/>
            <a:ext cx="4099120" cy="492253"/>
          </a:xfrm>
          <a:prstGeom prst="rect">
            <a:avLst/>
          </a:prstGeom>
        </p:spPr>
        <p:txBody>
          <a:bodyPr/>
          <a:lstStyle>
            <a:lvl1pPr defTabSz="315468">
              <a:defRPr sz="2376"/>
            </a:lvl1pPr>
          </a:lstStyle>
          <a:p>
            <a:pPr/>
            <a:r>
              <a:t>Sandra J. Wyld, 1991</a:t>
            </a:r>
          </a:p>
        </p:txBody>
      </p:sp>
      <p:sp>
        <p:nvSpPr>
          <p:cNvPr id="154" name="Presented by Luke J Schranz"/>
          <p:cNvSpPr txBox="1"/>
          <p:nvPr>
            <p:ph type="body" idx="13"/>
          </p:nvPr>
        </p:nvSpPr>
        <p:spPr>
          <a:xfrm>
            <a:off x="8658628" y="1079827"/>
            <a:ext cx="4346172" cy="492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Presented by Luke J Schranz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ate Permian-Early Triassic deformation and uplift of units below chert sequence…"/>
          <p:cNvSpPr txBox="1"/>
          <p:nvPr>
            <p:ph type="body" sz="quarter" idx="1"/>
          </p:nvPr>
        </p:nvSpPr>
        <p:spPr>
          <a:xfrm>
            <a:off x="-1" y="1034752"/>
            <a:ext cx="13004801" cy="1402359"/>
          </a:xfrm>
          <a:prstGeom prst="rect">
            <a:avLst/>
          </a:prstGeom>
        </p:spPr>
        <p:txBody>
          <a:bodyPr/>
          <a:lstStyle/>
          <a:p>
            <a:pPr defTabSz="356362">
              <a:spcBef>
                <a:spcPts val="500"/>
              </a:spcBef>
              <a:defRPr spc="-23" sz="2318"/>
            </a:pPr>
            <a:r>
              <a:t>Late Permian-Early Triassic deformation and uplift of units below chert sequence</a:t>
            </a:r>
          </a:p>
          <a:p>
            <a:pPr defTabSz="356362">
              <a:spcBef>
                <a:spcPts val="500"/>
              </a:spcBef>
              <a:defRPr spc="-23" sz="2318"/>
            </a:pPr>
          </a:p>
          <a:p>
            <a:pPr defTabSz="356362">
              <a:spcBef>
                <a:spcPts val="500"/>
              </a:spcBef>
              <a:defRPr spc="-23" sz="2318"/>
            </a:pPr>
            <a:r>
              <a:t>Deep-water facies above unconformity</a:t>
            </a:r>
          </a:p>
        </p:txBody>
      </p:sp>
      <p:sp>
        <p:nvSpPr>
          <p:cNvPr id="157" name="Example cross section from Pine Forest Range"/>
          <p:cNvSpPr txBox="1"/>
          <p:nvPr>
            <p:ph type="body" idx="13"/>
          </p:nvPr>
        </p:nvSpPr>
        <p:spPr>
          <a:xfrm>
            <a:off x="1017124" y="0"/>
            <a:ext cx="11480801" cy="6560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Example cross section from Pine Forest Range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875" y="3997646"/>
            <a:ext cx="11991050" cy="5573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764" t="0" r="0" b="0"/>
          <a:stretch>
            <a:fillRect/>
          </a:stretch>
        </p:blipFill>
        <p:spPr>
          <a:xfrm>
            <a:off x="0" y="212923"/>
            <a:ext cx="13004634" cy="9327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argely ignored in previous stud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Largely ignored in previous studies</a:t>
            </a:r>
          </a:p>
          <a:p>
            <a:pPr/>
            <a:r>
              <a:t>Disconformity in locations represents hiatus in sedimentation and a period of tectonic instability</a:t>
            </a:r>
          </a:p>
          <a:p>
            <a:pPr/>
            <a:r>
              <a:t>Recognized in Cilliwack, Wallowa and northern Sierra terranes, but unclear (until now) in Klamath and Black Rock Desert (or possible condensed section here)</a:t>
            </a:r>
          </a:p>
          <a:p>
            <a:pPr/>
            <a:r>
              <a:t>Similar timing to Golconda Allochthon</a:t>
            </a:r>
          </a:p>
        </p:txBody>
      </p:sp>
      <p:sp>
        <p:nvSpPr>
          <p:cNvPr id="163" name="Permo-Triassic Unconform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Permo-Triassic Unconformity</a:t>
            </a:r>
          </a:p>
        </p:txBody>
      </p:sp>
      <p:sp>
        <p:nvSpPr>
          <p:cNvPr id="164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8" y="0"/>
            <a:ext cx="649444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Lack of crustal shortening evidence…"/>
          <p:cNvSpPr txBox="1"/>
          <p:nvPr>
            <p:ph type="body" idx="4294967295"/>
          </p:nvPr>
        </p:nvSpPr>
        <p:spPr>
          <a:xfrm>
            <a:off x="6827207" y="1756255"/>
            <a:ext cx="5646633" cy="9753601"/>
          </a:xfrm>
          <a:prstGeom prst="rect">
            <a:avLst/>
          </a:prstGeom>
        </p:spPr>
        <p:txBody>
          <a:bodyPr/>
          <a:lstStyle/>
          <a:p>
            <a:pPr/>
            <a:r>
              <a:t>Lack of crustal shortening evidence</a:t>
            </a:r>
          </a:p>
          <a:p>
            <a:pPr/>
            <a:r>
              <a:t>Still evidence of uplift</a:t>
            </a:r>
          </a:p>
          <a:p>
            <a:pPr/>
            <a:r>
              <a:t>Either: shortening at depth or shortening ceased before before deformation</a:t>
            </a:r>
          </a:p>
          <a:p>
            <a:pPr/>
            <a:r>
              <a:t>Lack of deformation is characteristic of Sonoma orogeny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</a:t>
            </a:r>
          </a:p>
        </p:txBody>
      </p:sp>
      <p:sp>
        <p:nvSpPr>
          <p:cNvPr id="171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8" y="0"/>
            <a:ext cx="6494443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0358" y="1189513"/>
            <a:ext cx="6494442" cy="7374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990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990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